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1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19" autoAdjust="0"/>
    <p:restoredTop sz="94660"/>
  </p:normalViewPr>
  <p:slideViewPr>
    <p:cSldViewPr snapToGrid="0" snapToObjects="1">
      <p:cViewPr varScale="1">
        <p:scale>
          <a:sx n="89" d="100"/>
          <a:sy n="89" d="100"/>
        </p:scale>
        <p:origin x="176" y="1848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FC5B56-155A-8A4F-A200-15510EAC000D}" type="datetime1">
              <a:rPr lang="en-US" smtClean="0"/>
              <a:t>7/25/19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DA938-9C0B-3841-966A-9297D5C04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0931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3.png>
</file>

<file path=ppt/media/image4.jpg>
</file>

<file path=ppt/media/image5.jp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232FE-02A3-6D41-B422-B15757ACBFED}" type="datetime1">
              <a:rPr lang="en-US" smtClean="0"/>
              <a:t>7/25/19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268CE-33B7-7549-BEF6-7F438D74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39167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-1371600" y="0"/>
            <a:ext cx="1371600" cy="2677650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WALK-IN SLIDE OPTION #1.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5258058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7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9" name="Picture 8" descr="LANL_allWHITE.ai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45314" y="321028"/>
            <a:ext cx="7542237" cy="3763219"/>
          </a:xfrm>
          <a:prstGeom prst="rect">
            <a:avLst/>
          </a:prstGeom>
        </p:spPr>
      </p:pic>
      <p:pic>
        <p:nvPicPr>
          <p:cNvPr id="13" name="Picture 12" descr="NNSA_80%.ai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104485" y="5291926"/>
            <a:ext cx="961301" cy="32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1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 - Photo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5258058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7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12" name="Picture 11" descr="NNSA_80%.ai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087553" y="5271918"/>
            <a:ext cx="961301" cy="321552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8467"/>
            <a:ext cx="5334000" cy="5266267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8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ight Triangle 4"/>
          <p:cNvSpPr/>
          <p:nvPr userDrawn="1"/>
        </p:nvSpPr>
        <p:spPr>
          <a:xfrm>
            <a:off x="5334000" y="-8467"/>
            <a:ext cx="3810000" cy="5257800"/>
          </a:xfrm>
          <a:custGeom>
            <a:avLst/>
            <a:gdLst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3810000 w 3810000"/>
              <a:gd name="connsiteY2" fmla="*/ 5257800 h 5257800"/>
              <a:gd name="connsiteX3" fmla="*/ 0 w 3810000"/>
              <a:gd name="connsiteY3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0" h="5257800">
                <a:moveTo>
                  <a:pt x="0" y="5257800"/>
                </a:moveTo>
                <a:lnTo>
                  <a:pt x="0" y="0"/>
                </a:lnTo>
                <a:cubicBezTo>
                  <a:pt x="16933" y="708378"/>
                  <a:pt x="59269" y="2737554"/>
                  <a:pt x="1193801" y="3911599"/>
                </a:cubicBezTo>
                <a:cubicBezTo>
                  <a:pt x="1899356" y="4580464"/>
                  <a:pt x="2791178" y="5012267"/>
                  <a:pt x="3810000" y="5257800"/>
                </a:cubicBezTo>
                <a:lnTo>
                  <a:pt x="0" y="5257800"/>
                </a:lnTo>
                <a:close/>
              </a:path>
            </a:pathLst>
          </a:custGeom>
          <a:solidFill>
            <a:srgbClr val="080419">
              <a:alpha val="3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5884335" y="2743202"/>
            <a:ext cx="29717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i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Delivering science and technology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to protect our nation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and promote world stability</a:t>
            </a:r>
          </a:p>
          <a:p>
            <a:pPr algn="ctr"/>
            <a:endParaRPr lang="en-US" sz="1400" dirty="0">
              <a:solidFill>
                <a:srgbClr val="FFFFFF">
                  <a:alpha val="75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439333" y="2"/>
            <a:ext cx="1439333" cy="3231647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</a:t>
            </a:r>
            <a:r>
              <a:rPr lang="en-US" sz="1200" b="0" baseline="0" dirty="0">
                <a:solidFill>
                  <a:srgbClr val="000000"/>
                </a:solidFill>
              </a:rPr>
              <a:t>-IN </a:t>
            </a:r>
            <a:r>
              <a:rPr lang="en-US" sz="1200" b="0" dirty="0">
                <a:solidFill>
                  <a:srgbClr val="000000"/>
                </a:solidFill>
              </a:rPr>
              <a:t>SLIDE OPTION #2.</a:t>
            </a:r>
            <a:r>
              <a:rPr lang="en-US" sz="1200" b="0" baseline="0" dirty="0">
                <a:solidFill>
                  <a:srgbClr val="000000"/>
                </a:solidFill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sz="1200" dirty="0">
                <a:effectLst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only a high-resolution photograph.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5" name="Picture 14" descr="LANL_allWHITE.ai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582838" y="600428"/>
            <a:ext cx="3055811" cy="152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1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360360"/>
            <a:ext cx="9144000" cy="408124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"/>
            <a:ext cx="7772400" cy="1361134"/>
          </a:xfrm>
          <a:prstGeom prst="rect">
            <a:avLst/>
          </a:prstGeom>
        </p:spPr>
        <p:txBody>
          <a:bodyPr lIns="91433" tIns="45717" rIns="91433" bIns="45717" anchor="b"/>
          <a:lstStyle>
            <a:lvl1pPr algn="r">
              <a:defRPr sz="3200" b="0" i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b="1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143500" y="3165407"/>
            <a:ext cx="3543300" cy="606908"/>
          </a:xfrm>
          <a:prstGeom prst="rect">
            <a:avLst/>
          </a:prstGeom>
        </p:spPr>
        <p:txBody>
          <a:bodyPr vert="horz" lIns="91433" tIns="45717" rIns="91433" bIns="45717" anchor="b"/>
          <a:lstStyle>
            <a:lvl1pPr marL="0" indent="0" algn="r">
              <a:buNone/>
              <a:defRPr sz="2000" b="1">
                <a:solidFill>
                  <a:schemeClr val="tx1"/>
                </a:solidFill>
              </a:defRPr>
            </a:lvl1pPr>
            <a:lvl2pPr marL="457164" indent="0">
              <a:buNone/>
              <a:defRPr sz="2400" b="1">
                <a:solidFill>
                  <a:schemeClr val="tx1"/>
                </a:solidFill>
              </a:defRPr>
            </a:lvl2pPr>
            <a:lvl3pPr marL="914327" indent="0">
              <a:buNone/>
              <a:defRPr sz="2400" b="1">
                <a:solidFill>
                  <a:schemeClr val="tx1"/>
                </a:solidFill>
              </a:defRPr>
            </a:lvl3pPr>
            <a:lvl4pPr marL="1371491" indent="0">
              <a:buNone/>
              <a:defRPr sz="2400" b="1">
                <a:solidFill>
                  <a:schemeClr val="tx1"/>
                </a:solidFill>
              </a:defRPr>
            </a:lvl4pPr>
            <a:lvl5pPr marL="1828654" indent="0">
              <a:buNone/>
              <a:defRPr sz="2400" b="1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presenter(s)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3772967"/>
            <a:ext cx="3543300" cy="627160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914400" y="1360361"/>
            <a:ext cx="7772400" cy="907423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457164" indent="0" algn="r">
              <a:buNone/>
              <a:defRPr sz="3600"/>
            </a:lvl2pPr>
            <a:lvl3pPr marL="914327" indent="0" algn="r">
              <a:buNone/>
              <a:defRPr sz="3600"/>
            </a:lvl3pPr>
            <a:lvl4pPr marL="1371491" indent="0" algn="r">
              <a:buNone/>
              <a:defRPr sz="3600"/>
            </a:lvl4pPr>
            <a:lvl5pPr marL="1828654" indent="0" algn="r">
              <a:buNone/>
              <a:defRPr sz="3600"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196668" y="5441602"/>
            <a:ext cx="1947333" cy="26340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8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add LA-UR# 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4572000" y="4989149"/>
            <a:ext cx="4572000" cy="452454"/>
            <a:chOff x="4572000" y="5026384"/>
            <a:chExt cx="4572000" cy="452454"/>
          </a:xfrm>
        </p:grpSpPr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4572000" y="5294172"/>
              <a:ext cx="4572000" cy="184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9pPr>
            </a:lstStyle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Arial" pitchFamily="34" charset="0"/>
                  <a:ea typeface="ＭＳ Ｐゴシック" pitchFamily="34" charset="-128"/>
                </a:rPr>
                <a:t>Managed by Triad National Security, LLC for the U.S. Department of Energy’s NNSA</a:t>
              </a:r>
            </a:p>
          </p:txBody>
        </p:sp>
        <p:pic>
          <p:nvPicPr>
            <p:cNvPr id="21" name="Picture 20" descr="NNSA_80%.ai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9116" t="44234" r="25200" b="40485"/>
            <a:stretch/>
          </p:blipFill>
          <p:spPr>
            <a:xfrm>
              <a:off x="8087551" y="5026384"/>
              <a:ext cx="961301" cy="321552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1" y="2907926"/>
            <a:ext cx="4663440" cy="24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91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820911"/>
            <a:ext cx="9144000" cy="458981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"/>
            <a:ext cx="8229600" cy="820911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agenda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695E-3847-284B-804A-F0C0441E204C}" type="datetime1">
              <a:rPr lang="en-US" smtClean="0"/>
              <a:t>7/25/19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31268" y="943030"/>
            <a:ext cx="0" cy="43284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2895601" y="943031"/>
            <a:ext cx="1617663" cy="317562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895601" y="1568548"/>
            <a:ext cx="1617663" cy="317562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location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00600" y="943030"/>
            <a:ext cx="38862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1" y="2907926"/>
            <a:ext cx="4663440" cy="24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52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20149"/>
            <a:ext cx="8229600" cy="820911"/>
          </a:xfrm>
          <a:prstGeom prst="rect">
            <a:avLst/>
          </a:prstGeom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6442-326F-BF43-9512-C754596C1A34}" type="datetime1">
              <a:rPr lang="en-US" smtClean="0"/>
              <a:t>7/25/19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628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820911"/>
            <a:ext cx="9144000" cy="458981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"/>
            <a:ext cx="8229600" cy="820911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7/25/19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8289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-9470"/>
            <a:ext cx="8229600" cy="952500"/>
          </a:xfrm>
          <a:prstGeom prst="rect">
            <a:avLst/>
          </a:prstGeom>
        </p:spPr>
        <p:txBody>
          <a:bodyPr vert="horz"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497D45A-E2C2-5444-8727-94AA467EBF1A}" type="datetime1">
              <a:rPr lang="en-US" smtClean="0"/>
              <a:t>7/25/19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>
                <a:solidFill>
                  <a:srgbClr val="FFFFFF"/>
                </a:solidFill>
              </a:defRPr>
            </a:lvl1pPr>
            <a:lvl2pPr marL="346075" indent="-171450">
              <a:defRPr sz="1800">
                <a:solidFill>
                  <a:srgbClr val="FFFFFF"/>
                </a:solidFill>
              </a:defRPr>
            </a:lvl2pPr>
            <a:lvl3pPr marL="515938" indent="-173038">
              <a:defRPr sz="1600">
                <a:solidFill>
                  <a:srgbClr val="FFFFFF"/>
                </a:solidFill>
              </a:defRPr>
            </a:lvl3pPr>
            <a:lvl4pPr marL="685800" indent="-173038">
              <a:defRPr sz="1400">
                <a:solidFill>
                  <a:srgbClr val="FFFFFF"/>
                </a:solidFill>
              </a:defRPr>
            </a:lvl4pPr>
            <a:lvl5pPr marL="855663" indent="-174625"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0828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19853"/>
            <a:ext cx="9144000" cy="50908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D5A60-AEBD-CD41-AE13-C139EF5F076B}" type="datetime1">
              <a:rPr lang="en-US" smtClean="0"/>
              <a:t>7/25/19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19852"/>
            <a:ext cx="8229600" cy="50106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199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229309"/>
            <a:ext cx="9144000" cy="5256829"/>
          </a:xfrm>
          <a:prstGeom prst="rect">
            <a:avLst/>
          </a:prstGeom>
        </p:spPr>
        <p:txBody>
          <a:bodyPr vert="horz" lIns="91433" tIns="45717" rIns="91433" bIns="45717" anchor="ctr"/>
          <a:lstStyle>
            <a:lvl1pPr marL="0" marR="0" indent="0" algn="ctr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500" smtClean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875329" y="3046995"/>
            <a:ext cx="5393342" cy="461659"/>
          </a:xfrm>
          <a:prstGeom prst="rect">
            <a:avLst/>
          </a:prstGeom>
          <a:noFill/>
        </p:spPr>
        <p:txBody>
          <a:bodyPr vert="horz" wrap="square" lIns="91433" tIns="45717" rIns="91433" bIns="45717">
            <a:spAutoFit/>
          </a:bodyPr>
          <a:lstStyle>
            <a:lvl1pPr algn="ctr"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statement</a:t>
            </a:r>
          </a:p>
        </p:txBody>
      </p:sp>
      <p:sp>
        <p:nvSpPr>
          <p:cNvPr id="29" name="Rectangle 28"/>
          <p:cNvSpPr/>
          <p:nvPr userDrawn="1"/>
        </p:nvSpPr>
        <p:spPr>
          <a:xfrm>
            <a:off x="-117070" y="1114871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1450791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1786711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2122632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-117070" y="1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-117070" y="335921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-117070" y="727310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58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51D7D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-1" y="5409848"/>
            <a:ext cx="3310467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7004050" y="5409848"/>
            <a:ext cx="2133600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33415E80-817E-41B3-A1DB-15C0B125CF72}" type="datetime1">
              <a:rPr lang="en-US" smtClean="0"/>
              <a:pPr/>
              <a:t>7/25/19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-117070" y="1238744"/>
            <a:ext cx="101168" cy="373246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-117070" y="1611989"/>
            <a:ext cx="101168" cy="373246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-117070" y="1985234"/>
            <a:ext cx="101168" cy="373246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-117070" y="2358479"/>
            <a:ext cx="101168" cy="373246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-117070" y="0"/>
            <a:ext cx="101168" cy="373246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-117070" y="373245"/>
            <a:ext cx="101168" cy="373246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-117070" y="808120"/>
            <a:ext cx="101168" cy="3732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-635000" y="-2"/>
            <a:ext cx="51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1" dirty="0">
                <a:solidFill>
                  <a:srgbClr val="0D0C2E"/>
                </a:solidFill>
              </a:rPr>
              <a:t>NOTE:</a:t>
            </a:r>
          </a:p>
          <a:p>
            <a:pPr algn="r"/>
            <a:r>
              <a:rPr lang="en-US" sz="800" dirty="0">
                <a:solidFill>
                  <a:srgbClr val="0D0C2E"/>
                </a:solidFill>
              </a:rPr>
              <a:t>This is</a:t>
            </a:r>
            <a:r>
              <a:rPr lang="en-US" sz="800" baseline="0" dirty="0">
                <a:solidFill>
                  <a:srgbClr val="0D0C2E"/>
                </a:solidFill>
              </a:rPr>
              <a:t> the lab color palette.</a:t>
            </a:r>
            <a:endParaRPr lang="en-US" sz="800" baseline="0" dirty="0">
              <a:solidFill>
                <a:srgbClr val="0D0C2E"/>
              </a:solidFill>
              <a:latin typeface="Wingdings"/>
              <a:ea typeface="Wingdings"/>
              <a:cs typeface="Wingdings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34279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49" r:id="rId3"/>
    <p:sldLayoutId id="2147483673" r:id="rId4"/>
    <p:sldLayoutId id="2147483671" r:id="rId5"/>
    <p:sldLayoutId id="2147483650" r:id="rId6"/>
    <p:sldLayoutId id="2147483660" r:id="rId7"/>
    <p:sldLayoutId id="2147483674" r:id="rId8"/>
    <p:sldLayoutId id="2147483677" r:id="rId9"/>
  </p:sldLayoutIdLst>
  <p:hf sldNum="0" hdr="0"/>
  <p:txStyles>
    <p:titleStyle>
      <a:lvl1pPr algn="l" defTabSz="457200" rtl="0" eaLnBrk="1" latinLnBrk="0" hangingPunct="1">
        <a:spcBef>
          <a:spcPct val="0"/>
        </a:spcBef>
        <a:buNone/>
        <a:defRPr sz="2400" b="1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457200" rtl="0" eaLnBrk="1" latinLnBrk="0" hangingPunct="1">
        <a:spcBef>
          <a:spcPct val="20000"/>
        </a:spcBef>
        <a:buFont typeface="Arial"/>
        <a:buChar char="•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03225" indent="-17145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73038" algn="l" defTabSz="457200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54075" indent="-173038" algn="l" defTabSz="457200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87438" indent="-174625" algn="l" defTabSz="457200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809EB-75D7-4548-B39F-E3F4489EA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8096" y="-94999"/>
            <a:ext cx="8071104" cy="1361134"/>
          </a:xfrm>
        </p:spPr>
        <p:txBody>
          <a:bodyPr/>
          <a:lstStyle/>
          <a:p>
            <a:r>
              <a:rPr lang="en-US" sz="3400" dirty="0"/>
              <a:t>Quick Look: Variance Reduction at Scale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41FFEE-1B99-A341-82E9-A7B774EE35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Scott Campbell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F51E33-4D3B-BE4B-B59B-B536F57D1C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43500" y="3858311"/>
            <a:ext cx="3543300" cy="627160"/>
          </a:xfrm>
        </p:spPr>
        <p:txBody>
          <a:bodyPr/>
          <a:lstStyle/>
          <a:p>
            <a:r>
              <a:rPr lang="en-US" sz="1600" dirty="0"/>
              <a:t>Gonzaga University</a:t>
            </a:r>
          </a:p>
          <a:p>
            <a:r>
              <a:rPr lang="en-US" sz="1200" dirty="0"/>
              <a:t> Physics &amp; Math-Computer Science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F06B1F-D1E5-DE4E-8780-59161412FE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82624" y="1434287"/>
            <a:ext cx="7857744" cy="907423"/>
          </a:xfrm>
        </p:spPr>
        <p:txBody>
          <a:bodyPr/>
          <a:lstStyle/>
          <a:p>
            <a:r>
              <a:rPr lang="en-US" sz="2200" dirty="0"/>
              <a:t>Improving IMC methods for thermal transport problems via a response function approach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3A0D12F-3FBF-9F42-BF41-44062C1A8E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03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D4102-5165-744F-9038-FCEF8C6E0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Interests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39F196-ED80-3D4B-A20C-792AEC866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7/25/19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9EF19-C648-694A-AD20-D0E50DE0E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017B58-5620-A444-AF0E-9BF4CC129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13" y="890101"/>
            <a:ext cx="4262548" cy="4450558"/>
          </a:xfrm>
        </p:spPr>
        <p:txBody>
          <a:bodyPr/>
          <a:lstStyle/>
          <a:p>
            <a:pPr marL="0" indent="0" algn="ctr">
              <a:buNone/>
            </a:pPr>
            <a:r>
              <a:rPr lang="en-US" sz="1900" b="1" dirty="0"/>
              <a:t>Education, Work, and Research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Gonzaga Univ., Spokane WA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Physics &amp; Math-Computer Science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Consultant for GroGuru Inc.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Established an async. RS-485 serial communication protocol variant for two indep. μCs via near field magnetic induction antennae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GSRP 2018 Summer Intern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Designed a cosmic ray muon detector advancing upon the MIT Cosmic Watch project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Capable of particle energy approx. and air-shower coincidence detection 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AJP publication in review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Electrical Impedance Tomography 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Cont. Fall 2019; Numerical Methods for PDE approx. for medical imaging technologies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1F321434-E32D-834E-AC52-A2A75070ABC0}"/>
              </a:ext>
            </a:extLst>
          </p:cNvPr>
          <p:cNvSpPr txBox="1">
            <a:spLocks/>
          </p:cNvSpPr>
          <p:nvPr/>
        </p:nvSpPr>
        <p:spPr>
          <a:xfrm>
            <a:off x="4792041" y="890101"/>
            <a:ext cx="4262547" cy="4450558"/>
          </a:xfrm>
          <a:prstGeom prst="rect">
            <a:avLst/>
          </a:prstGeom>
        </p:spPr>
        <p:txBody>
          <a:bodyPr/>
          <a:lstStyle>
            <a:lvl1pPr marL="1714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6075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5938" indent="-173038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173038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5663" indent="-174625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900" b="1" dirty="0"/>
              <a:t>My History and Interests</a:t>
            </a:r>
          </a:p>
          <a:p>
            <a:pPr marL="0" indent="0">
              <a:buFont typeface="Arial"/>
              <a:buNone/>
            </a:pPr>
            <a:endParaRPr lang="en-US" sz="1900" b="1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0C2E370-3050-9E43-8439-7FCD8B8F67CE}"/>
              </a:ext>
            </a:extLst>
          </p:cNvPr>
          <p:cNvCxnSpPr/>
          <p:nvPr/>
        </p:nvCxnSpPr>
        <p:spPr>
          <a:xfrm>
            <a:off x="4589930" y="883667"/>
            <a:ext cx="0" cy="4450558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9DE0169-93A1-5A4E-B40F-3119D9C62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1487" y="1288029"/>
            <a:ext cx="1383372" cy="18209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A9EE3B-8A86-C84B-8593-6A056C95E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041" y="3279227"/>
            <a:ext cx="1765452" cy="193127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4FAF3D6-5CDD-7447-A75A-51AFE7829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1802" y="1303794"/>
            <a:ext cx="2385848" cy="178938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A0F3025-B39B-4146-B12D-6B81371D2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3314" y="3279227"/>
            <a:ext cx="2041711" cy="193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58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A4333-D2B6-3E42-8490-9FDAA0E4C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Response Function Approach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DA2B9-29CB-884C-A9EA-8B0B1DA65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7/25/19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8742A-2617-1941-9953-C350B78A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8039F51-773A-5244-9014-28B080200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133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A4333-D2B6-3E42-8490-9FDAA0E4C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DA2B9-29CB-884C-A9EA-8B0B1DA65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7/25/19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8742A-2617-1941-9953-C350B78A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8039F51-773A-5244-9014-28B080200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12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A4333-D2B6-3E42-8490-9FDAA0E4C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DA2B9-29CB-884C-A9EA-8B0B1DA65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7/25/19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8742A-2617-1941-9953-C350B78A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8039F51-773A-5244-9014-28B080200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546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NL 1">
      <a:dk1>
        <a:srgbClr val="3C3C3B"/>
      </a:dk1>
      <a:lt1>
        <a:sysClr val="window" lastClr="FFFFFF"/>
      </a:lt1>
      <a:dk2>
        <a:srgbClr val="636463"/>
      </a:dk2>
      <a:lt2>
        <a:srgbClr val="EFEEED"/>
      </a:lt2>
      <a:accent1>
        <a:srgbClr val="130D1F"/>
      </a:accent1>
      <a:accent2>
        <a:srgbClr val="F8B617"/>
      </a:accent2>
      <a:accent3>
        <a:srgbClr val="2682CF"/>
      </a:accent3>
      <a:accent4>
        <a:srgbClr val="EA7820"/>
      </a:accent4>
      <a:accent5>
        <a:srgbClr val="F4482D"/>
      </a:accent5>
      <a:accent6>
        <a:srgbClr val="229357"/>
      </a:accent6>
      <a:hlink>
        <a:srgbClr val="385AC7"/>
      </a:hlink>
      <a:folHlink>
        <a:srgbClr val="4E13D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D023FD5C-0634-4581-ACDA-33407E81E54E}" vid="{75320BDF-6E3E-47CF-9684-3FA7584F5E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1181</TotalTime>
  <Words>157</Words>
  <Application>Microsoft Macintosh PowerPoint</Application>
  <PresentationFormat>On-screen Show (16:10)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Courier New</vt:lpstr>
      <vt:lpstr>Wingdings</vt:lpstr>
      <vt:lpstr>Office Theme</vt:lpstr>
      <vt:lpstr>Quick Look: Variance Reduction at Scale</vt:lpstr>
      <vt:lpstr>Background &amp; Interests</vt:lpstr>
      <vt:lpstr>Overview of Response Function Approach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Look: Variance Reduction at Scale</dc:title>
  <dc:creator>Scott Campbell</dc:creator>
  <cp:lastModifiedBy>Scott Campbell</cp:lastModifiedBy>
  <cp:revision>11</cp:revision>
  <cp:lastPrinted>2019-07-24T18:54:17Z</cp:lastPrinted>
  <dcterms:created xsi:type="dcterms:W3CDTF">2019-07-24T17:44:39Z</dcterms:created>
  <dcterms:modified xsi:type="dcterms:W3CDTF">2019-07-25T14:44:51Z</dcterms:modified>
</cp:coreProperties>
</file>

<file path=docProps/thumbnail.jpeg>
</file>